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71" r:id="rId1"/>
  </p:sldMasterIdLst>
  <p:sldIdLst>
    <p:sldId id="256" r:id="rId2"/>
    <p:sldId id="258" r:id="rId3"/>
    <p:sldId id="259" r:id="rId4"/>
    <p:sldId id="257" r:id="rId5"/>
    <p:sldId id="260" r:id="rId6"/>
    <p:sldId id="262" r:id="rId7"/>
    <p:sldId id="261" r:id="rId8"/>
    <p:sldId id="267" r:id="rId9"/>
    <p:sldId id="265" r:id="rId10"/>
    <p:sldId id="268" r:id="rId11"/>
    <p:sldId id="266" r:id="rId12"/>
    <p:sldId id="269" r:id="rId13"/>
    <p:sldId id="270" r:id="rId14"/>
    <p:sldId id="271" r:id="rId15"/>
    <p:sldId id="274" r:id="rId16"/>
    <p:sldId id="275" r:id="rId17"/>
    <p:sldId id="277" r:id="rId18"/>
    <p:sldId id="276" r:id="rId19"/>
    <p:sldId id="278" r:id="rId20"/>
    <p:sldId id="280" r:id="rId21"/>
    <p:sldId id="281" r:id="rId22"/>
    <p:sldId id="282" r:id="rId23"/>
    <p:sldId id="284" r:id="rId24"/>
    <p:sldId id="285" r:id="rId25"/>
    <p:sldId id="279" r:id="rId26"/>
    <p:sldId id="286" r:id="rId27"/>
    <p:sldId id="283" r:id="rId28"/>
    <p:sldId id="289" r:id="rId29"/>
    <p:sldId id="287" r:id="rId30"/>
    <p:sldId id="290" r:id="rId31"/>
    <p:sldId id="291" r:id="rId32"/>
    <p:sldId id="288" r:id="rId33"/>
    <p:sldId id="292" r:id="rId34"/>
    <p:sldId id="293"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6" d="100"/>
          <a:sy n="86" d="100"/>
        </p:scale>
        <p:origin x="-88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theme" Target="theme/theme1.xml"/><Relationship Id="rId40" Type="http://schemas.openxmlformats.org/officeDocument/2006/relationships/tableStyles" Target="tableStyles.xml"/><Relationship Id="rId7" Type="http://schemas.openxmlformats.org/officeDocument/2006/relationships/slide" Target="slides/slide6.xml"/><Relationship Id="rId36"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viewProps" Target="viewProp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635660FA-7E3D-2943-9346-02A8103AEF27}" type="datetimeFigureOut">
              <a:rPr lang="en-US" smtClean="0"/>
              <a:pPr/>
              <a:t>10/9/11</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23D8DB1-B8D3-984C-AF05-04DF09783D34}"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5660FA-7E3D-2943-9346-02A8103AEF27}" type="datetimeFigureOut">
              <a:rPr lang="en-US" smtClean="0"/>
              <a:pPr/>
              <a:t>10/9/11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5660FA-7E3D-2943-9346-02A8103AEF27}" type="datetimeFigureOut">
              <a:rPr lang="en-US" smtClean="0"/>
              <a:pPr/>
              <a:t>10/9/11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5660FA-7E3D-2943-9346-02A8103AEF27}" type="datetimeFigureOut">
              <a:rPr lang="en-US" smtClean="0"/>
              <a:pPr/>
              <a:t>10/9/11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35660FA-7E3D-2943-9346-02A8103AEF27}" type="datetimeFigureOut">
              <a:rPr lang="en-US" smtClean="0"/>
              <a:pPr/>
              <a:t>10/9/11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D8DB1-B8D3-984C-AF05-04DF09783D34}"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35660FA-7E3D-2943-9346-02A8103AEF27}" type="datetimeFigureOut">
              <a:rPr lang="en-US" smtClean="0"/>
              <a:pPr/>
              <a:t>10/9/11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35660FA-7E3D-2943-9346-02A8103AEF27}" type="datetimeFigureOut">
              <a:rPr lang="en-US" smtClean="0"/>
              <a:pPr/>
              <a:t>10/9/11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35660FA-7E3D-2943-9346-02A8103AEF27}" type="datetimeFigureOut">
              <a:rPr lang="en-US" smtClean="0"/>
              <a:pPr/>
              <a:t>10/9/11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635660FA-7E3D-2943-9346-02A8103AEF27}" type="datetimeFigureOut">
              <a:rPr lang="en-US" smtClean="0"/>
              <a:pPr/>
              <a:t>10/9/11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3D8DB1-B8D3-984C-AF05-04DF09783D34}"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35660FA-7E3D-2943-9346-02A8103AEF27}" type="datetimeFigureOut">
              <a:rPr lang="en-US" smtClean="0"/>
              <a:pPr/>
              <a:t>10/9/11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35660FA-7E3D-2943-9346-02A8103AEF27}" type="datetimeFigureOut">
              <a:rPr lang="en-US" smtClean="0"/>
              <a:pPr/>
              <a:t>10/9/11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D8DB1-B8D3-984C-AF05-04DF09783D34}"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en-US" smtClean="0"/>
              <a:t>Click icon to add picture</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635660FA-7E3D-2943-9346-02A8103AEF27}" type="datetimeFigureOut">
              <a:rPr lang="en-US" smtClean="0"/>
              <a:pPr/>
              <a:t>10/9/11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423D8DB1-B8D3-984C-AF05-04DF09783D34}"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Years of Crisis: The Interwar Period </a:t>
            </a:r>
            <a:endParaRPr lang="en-US" dirty="0"/>
          </a:p>
        </p:txBody>
      </p:sp>
      <p:sp>
        <p:nvSpPr>
          <p:cNvPr id="3" name="Subtitle 2"/>
          <p:cNvSpPr>
            <a:spLocks noGrp="1"/>
          </p:cNvSpPr>
          <p:nvPr>
            <p:ph type="subTitle" idx="1"/>
          </p:nvPr>
        </p:nvSpPr>
        <p:spPr/>
        <p:txBody>
          <a:bodyPr/>
          <a:lstStyle/>
          <a:p>
            <a:r>
              <a:rPr lang="en-US" dirty="0" smtClean="0"/>
              <a:t>1920s-1930s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Stock Market </a:t>
            </a:r>
            <a:endParaRPr lang="en-US" dirty="0"/>
          </a:p>
        </p:txBody>
      </p:sp>
      <p:sp>
        <p:nvSpPr>
          <p:cNvPr id="3" name="Content Placeholder 2"/>
          <p:cNvSpPr>
            <a:spLocks noGrp="1"/>
          </p:cNvSpPr>
          <p:nvPr>
            <p:ph idx="1"/>
          </p:nvPr>
        </p:nvSpPr>
        <p:spPr/>
        <p:txBody>
          <a:bodyPr/>
          <a:lstStyle/>
          <a:p>
            <a:r>
              <a:rPr lang="en-US" dirty="0" smtClean="0"/>
              <a:t>Terms to know: stocks, shares, on margin, dividends, stockholders, brokers</a:t>
            </a:r>
          </a:p>
          <a:p>
            <a:endParaRPr lang="en-US" dirty="0"/>
          </a:p>
        </p:txBody>
      </p:sp>
      <p:pic>
        <p:nvPicPr>
          <p:cNvPr id="4" name="Picture 3" descr="stocks.gif"/>
          <p:cNvPicPr>
            <a:picLocks noChangeAspect="1"/>
          </p:cNvPicPr>
          <p:nvPr/>
        </p:nvPicPr>
        <p:blipFill>
          <a:blip r:embed="rId2"/>
          <a:stretch>
            <a:fillRect/>
          </a:stretch>
        </p:blipFill>
        <p:spPr>
          <a:xfrm>
            <a:off x="2525058" y="2816725"/>
            <a:ext cx="5007594" cy="343167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#17 </a:t>
            </a:r>
            <a:endParaRPr lang="en-US" dirty="0"/>
          </a:p>
        </p:txBody>
      </p:sp>
      <p:sp>
        <p:nvSpPr>
          <p:cNvPr id="3" name="Content Placeholder 2"/>
          <p:cNvSpPr>
            <a:spLocks noGrp="1"/>
          </p:cNvSpPr>
          <p:nvPr>
            <p:ph idx="1"/>
          </p:nvPr>
        </p:nvSpPr>
        <p:spPr/>
        <p:txBody>
          <a:bodyPr/>
          <a:lstStyle/>
          <a:p>
            <a:r>
              <a:rPr lang="en-US" dirty="0" smtClean="0"/>
              <a:t>What would life be like if you lived in a country where you did not have the freedom to choose what you buy, where you work, what you eat, or what you say. What would you miss the most?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Competing ideologies of the 20</a:t>
            </a:r>
            <a:r>
              <a:rPr lang="en-US" baseline="30000" dirty="0" smtClean="0"/>
              <a:t>th</a:t>
            </a:r>
            <a:r>
              <a:rPr lang="en-US" dirty="0" smtClean="0"/>
              <a:t> century </a:t>
            </a:r>
            <a:endParaRPr lang="en-US" dirty="0"/>
          </a:p>
        </p:txBody>
      </p:sp>
      <p:sp>
        <p:nvSpPr>
          <p:cNvPr id="3" name="Content Placeholder 2"/>
          <p:cNvSpPr>
            <a:spLocks noGrp="1"/>
          </p:cNvSpPr>
          <p:nvPr>
            <p:ph idx="1"/>
          </p:nvPr>
        </p:nvSpPr>
        <p:spPr/>
        <p:txBody>
          <a:bodyPr/>
          <a:lstStyle/>
          <a:p>
            <a:r>
              <a:rPr lang="en-US" dirty="0" smtClean="0"/>
              <a:t>Ideology:</a:t>
            </a:r>
          </a:p>
          <a:p>
            <a:pPr lvl="1"/>
            <a:r>
              <a:rPr lang="en-US" dirty="0" smtClean="0"/>
              <a:t>A system of ideas and ideals, esp. one that forms the basis of economic or political policy</a:t>
            </a:r>
          </a:p>
          <a:p>
            <a:r>
              <a:rPr lang="en-US" dirty="0" smtClean="0"/>
              <a:t>Ideologies are isms </a:t>
            </a:r>
          </a:p>
          <a:p>
            <a:pPr lvl="1"/>
            <a:r>
              <a:rPr lang="en-US" dirty="0" smtClean="0"/>
              <a:t>What are –isms, anyways?</a:t>
            </a:r>
          </a:p>
          <a:p>
            <a:r>
              <a:rPr lang="en-US" dirty="0" smtClean="0"/>
              <a:t>Some you may know: atheism, capitalism, humanism, optimism, racism, idealism, imperialism </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Isms </a:t>
            </a:r>
            <a:endParaRPr lang="en-US" dirty="0"/>
          </a:p>
        </p:txBody>
      </p:sp>
      <p:sp>
        <p:nvSpPr>
          <p:cNvPr id="3" name="Content Placeholder 2"/>
          <p:cNvSpPr>
            <a:spLocks noGrp="1"/>
          </p:cNvSpPr>
          <p:nvPr>
            <p:ph idx="1"/>
          </p:nvPr>
        </p:nvSpPr>
        <p:spPr/>
        <p:txBody>
          <a:bodyPr>
            <a:normAutofit/>
          </a:bodyPr>
          <a:lstStyle/>
          <a:p>
            <a:r>
              <a:rPr lang="en-US" dirty="0" smtClean="0"/>
              <a:t>Definition: The name of a system of theory or practice (religious, philosophical, political, social, etc). </a:t>
            </a:r>
          </a:p>
          <a:p>
            <a:r>
              <a:rPr lang="en-US" dirty="0" smtClean="0"/>
              <a:t>Important Vocab.:</a:t>
            </a:r>
          </a:p>
          <a:p>
            <a:pPr lvl="1"/>
            <a:r>
              <a:rPr lang="en-US" dirty="0" smtClean="0"/>
              <a:t>Communism</a:t>
            </a:r>
          </a:p>
          <a:p>
            <a:pPr lvl="1"/>
            <a:r>
              <a:rPr lang="en-US" dirty="0" smtClean="0"/>
              <a:t>Totalitarianism </a:t>
            </a:r>
          </a:p>
          <a:p>
            <a:pPr lvl="1"/>
            <a:r>
              <a:rPr lang="en-US" dirty="0" smtClean="0"/>
              <a:t>Fascism </a:t>
            </a:r>
          </a:p>
          <a:p>
            <a:pPr lvl="1"/>
            <a:r>
              <a:rPr lang="en-US" dirty="0" smtClean="0"/>
              <a:t>Democracy </a:t>
            </a:r>
          </a:p>
          <a:p>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Totalitarianism </a:t>
            </a:r>
            <a:endParaRPr lang="en-US" dirty="0"/>
          </a:p>
        </p:txBody>
      </p:sp>
      <p:sp>
        <p:nvSpPr>
          <p:cNvPr id="3" name="Content Placeholder 2"/>
          <p:cNvSpPr>
            <a:spLocks noGrp="1"/>
          </p:cNvSpPr>
          <p:nvPr>
            <p:ph idx="1"/>
          </p:nvPr>
        </p:nvSpPr>
        <p:spPr/>
        <p:txBody>
          <a:bodyPr/>
          <a:lstStyle/>
          <a:p>
            <a:r>
              <a:rPr lang="en-US" dirty="0" smtClean="0"/>
              <a:t>Includes both Fascism (Nazi Germany, Italy) and Communism (USSR)  </a:t>
            </a:r>
          </a:p>
          <a:p>
            <a:r>
              <a:rPr lang="en-US" dirty="0" smtClean="0"/>
              <a:t>Government takes control over every aspect of public and private life </a:t>
            </a:r>
          </a:p>
          <a:p>
            <a:pPr lvl="1"/>
            <a:r>
              <a:rPr lang="en-US" dirty="0" smtClean="0"/>
              <a:t>Charismatic leader (demagogue for the masses) </a:t>
            </a:r>
          </a:p>
          <a:p>
            <a:pPr lvl="1"/>
            <a:r>
              <a:rPr lang="en-US" dirty="0" smtClean="0"/>
              <a:t>Police terror</a:t>
            </a:r>
          </a:p>
          <a:p>
            <a:pPr lvl="1"/>
            <a:r>
              <a:rPr lang="en-US" dirty="0" smtClean="0"/>
              <a:t>Indoctrination and propaganda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Fascism </a:t>
            </a:r>
            <a:endParaRPr lang="en-US" dirty="0"/>
          </a:p>
        </p:txBody>
      </p:sp>
      <p:sp>
        <p:nvSpPr>
          <p:cNvPr id="3" name="Content Placeholder 2"/>
          <p:cNvSpPr>
            <a:spLocks noGrp="1"/>
          </p:cNvSpPr>
          <p:nvPr>
            <p:ph idx="1"/>
          </p:nvPr>
        </p:nvSpPr>
        <p:spPr/>
        <p:txBody>
          <a:bodyPr/>
          <a:lstStyle/>
          <a:p>
            <a:r>
              <a:rPr lang="en-US" dirty="0" err="1" smtClean="0"/>
              <a:t>Fascis</a:t>
            </a:r>
            <a:r>
              <a:rPr lang="en-US" dirty="0" smtClean="0"/>
              <a:t>, ancient Rome: </a:t>
            </a:r>
          </a:p>
          <a:p>
            <a:r>
              <a:rPr lang="en-US" dirty="0" smtClean="0"/>
              <a:t>Began in Italy </a:t>
            </a:r>
          </a:p>
          <a:p>
            <a:pPr lvl="1"/>
            <a:r>
              <a:rPr lang="en-US" dirty="0" smtClean="0"/>
              <a:t>October 1922: March on Rome, Mussolini takes power </a:t>
            </a:r>
          </a:p>
          <a:p>
            <a:pPr lvl="1"/>
            <a:r>
              <a:rPr lang="en-US" dirty="0" smtClean="0"/>
              <a:t>Il Duce:  “The Leader” </a:t>
            </a:r>
          </a:p>
          <a:p>
            <a:pPr lvl="1"/>
            <a:endParaRPr lang="en-US" dirty="0"/>
          </a:p>
        </p:txBody>
      </p:sp>
      <p:pic>
        <p:nvPicPr>
          <p:cNvPr id="4" name="Content Placeholder 5" descr="fasces.jpg"/>
          <p:cNvPicPr>
            <a:picLocks noChangeAspect="1"/>
          </p:cNvPicPr>
          <p:nvPr/>
        </p:nvPicPr>
        <p:blipFill>
          <a:blip r:embed="rId2"/>
          <a:srcRect t="-28950" b="-28950"/>
          <a:stretch>
            <a:fillRect/>
          </a:stretch>
        </p:blipFill>
        <p:spPr>
          <a:xfrm>
            <a:off x="3250863" y="4100831"/>
            <a:ext cx="3354298" cy="2147569"/>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Nazism </a:t>
            </a:r>
            <a:endParaRPr lang="en-US" dirty="0"/>
          </a:p>
        </p:txBody>
      </p:sp>
      <p:sp>
        <p:nvSpPr>
          <p:cNvPr id="3" name="Content Placeholder 2"/>
          <p:cNvSpPr>
            <a:spLocks noGrp="1"/>
          </p:cNvSpPr>
          <p:nvPr>
            <p:ph idx="1"/>
          </p:nvPr>
        </p:nvSpPr>
        <p:spPr/>
        <p:txBody>
          <a:bodyPr/>
          <a:lstStyle/>
          <a:p>
            <a:r>
              <a:rPr lang="en-US" dirty="0" smtClean="0"/>
              <a:t>National Socialist German Worker’s Party </a:t>
            </a:r>
          </a:p>
          <a:p>
            <a:r>
              <a:rPr lang="en-US" dirty="0" smtClean="0"/>
              <a:t>Leader of the Nazi Party: Hitler (</a:t>
            </a:r>
            <a:r>
              <a:rPr lang="en-US" dirty="0" err="1" smtClean="0"/>
              <a:t>der</a:t>
            </a:r>
            <a:r>
              <a:rPr lang="en-US" dirty="0" smtClean="0"/>
              <a:t> Fuhrer) </a:t>
            </a:r>
          </a:p>
          <a:p>
            <a:r>
              <a:rPr lang="en-US" dirty="0" smtClean="0"/>
              <a:t>Great Depression grows party </a:t>
            </a:r>
          </a:p>
          <a:p>
            <a:r>
              <a:rPr lang="en-US" dirty="0" smtClean="0"/>
              <a:t>1933: Hindenburg names Hitler chancellor</a:t>
            </a:r>
          </a:p>
          <a:p>
            <a:pPr lvl="1"/>
            <a:r>
              <a:rPr lang="en-US" dirty="0" smtClean="0"/>
              <a:t>Reichstag fire leads to Hitler taking more and more power  </a:t>
            </a:r>
          </a:p>
          <a:p>
            <a:r>
              <a:rPr lang="en-US" dirty="0" smtClean="0"/>
              <a:t>Anti-</a:t>
            </a:r>
            <a:r>
              <a:rPr lang="en-US" dirty="0" err="1" smtClean="0"/>
              <a:t>semitism</a:t>
            </a: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you watch each video…</a:t>
            </a:r>
            <a:endParaRPr lang="en-US" dirty="0"/>
          </a:p>
        </p:txBody>
      </p:sp>
      <p:sp>
        <p:nvSpPr>
          <p:cNvPr id="3" name="Content Placeholder 2"/>
          <p:cNvSpPr>
            <a:spLocks noGrp="1"/>
          </p:cNvSpPr>
          <p:nvPr>
            <p:ph idx="1"/>
          </p:nvPr>
        </p:nvSpPr>
        <p:spPr/>
        <p:txBody>
          <a:bodyPr/>
          <a:lstStyle/>
          <a:p>
            <a:r>
              <a:rPr lang="en-US" dirty="0" smtClean="0"/>
              <a:t>List:</a:t>
            </a:r>
          </a:p>
          <a:p>
            <a:pPr lvl="1"/>
            <a:r>
              <a:rPr lang="en-US" dirty="0" smtClean="0"/>
              <a:t>Verbal messages (what are they saying?) </a:t>
            </a:r>
          </a:p>
          <a:p>
            <a:pPr lvl="1"/>
            <a:r>
              <a:rPr lang="en-US" dirty="0" smtClean="0"/>
              <a:t>Actions (what are people doing?) </a:t>
            </a:r>
          </a:p>
          <a:p>
            <a:pPr lvl="1"/>
            <a:r>
              <a:rPr lang="en-US" dirty="0" smtClean="0"/>
              <a:t>Symbols/images you notice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Fascism </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“Fascism may be defined as a form of political behavior marked by obsessive preoccupation with community decline, humiliation or victimhood and by compensatory cults of unity, energy and purity, in which a massed-based party of committed nationalist militants, working in uneasy but effective collaboration with traditional elites, abandons democratic liberties and pursues with redemptive violence and without ethical or legal restraints goals of internal cleansing and external </a:t>
            </a:r>
            <a:r>
              <a:rPr lang="en-US" b="1" dirty="0" err="1" smtClean="0"/>
              <a:t>explansion</a:t>
            </a:r>
            <a:r>
              <a:rPr lang="en-US" b="1" dirty="0" smtClean="0"/>
              <a:t>.”  (Paxton, op. cit., </a:t>
            </a:r>
            <a:r>
              <a:rPr lang="en-US" b="1" dirty="0" err="1" smtClean="0"/>
              <a:t>p</a:t>
            </a:r>
            <a:r>
              <a:rPr lang="en-US" b="1" dirty="0" smtClean="0"/>
              <a:t>. 218)</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#18</a:t>
            </a:r>
            <a:endParaRPr lang="en-US" dirty="0"/>
          </a:p>
        </p:txBody>
      </p:sp>
      <p:sp>
        <p:nvSpPr>
          <p:cNvPr id="3" name="Content Placeholder 2"/>
          <p:cNvSpPr>
            <a:spLocks noGrp="1"/>
          </p:cNvSpPr>
          <p:nvPr>
            <p:ph idx="1"/>
          </p:nvPr>
        </p:nvSpPr>
        <p:spPr/>
        <p:txBody>
          <a:bodyPr/>
          <a:lstStyle/>
          <a:p>
            <a:r>
              <a:rPr lang="en-US" dirty="0" smtClean="0"/>
              <a:t>List one aspect of either fascism or totalitarianism, without looking at notes!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#15</a:t>
            </a:r>
            <a:endParaRPr lang="en-US" dirty="0"/>
          </a:p>
        </p:txBody>
      </p:sp>
      <p:sp>
        <p:nvSpPr>
          <p:cNvPr id="3" name="Content Placeholder 2"/>
          <p:cNvSpPr>
            <a:spLocks noGrp="1"/>
          </p:cNvSpPr>
          <p:nvPr>
            <p:ph idx="1"/>
          </p:nvPr>
        </p:nvSpPr>
        <p:spPr/>
        <p:txBody>
          <a:bodyPr/>
          <a:lstStyle/>
          <a:p>
            <a:r>
              <a:rPr lang="en-US" dirty="0" smtClean="0"/>
              <a:t>The Russian Revolution is an example of a violent, political revolution. However, is this the </a:t>
            </a:r>
            <a:r>
              <a:rPr lang="en-US" i="1" dirty="0" smtClean="0"/>
              <a:t>only</a:t>
            </a:r>
            <a:r>
              <a:rPr lang="en-US" dirty="0" smtClean="0"/>
              <a:t> type of revolution? What are some other kinds of “revolutions”?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p:txBody>
          <a:bodyPr/>
          <a:lstStyle/>
          <a:p>
            <a:r>
              <a:rPr lang="en-US" dirty="0" smtClean="0"/>
              <a:t>For each picture, write down what characteristic of fascism and/or totalitarianism it represents.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Mussolini, Italy </a:t>
            </a:r>
            <a:endParaRPr lang="en-US" dirty="0"/>
          </a:p>
        </p:txBody>
      </p:sp>
      <p:pic>
        <p:nvPicPr>
          <p:cNvPr id="5" name="Content Placeholder 4" descr="leaderitaly .jpg"/>
          <p:cNvPicPr>
            <a:picLocks noGrp="1" noChangeAspect="1"/>
          </p:cNvPicPr>
          <p:nvPr>
            <p:ph idx="1"/>
          </p:nvPr>
        </p:nvPicPr>
        <p:blipFill>
          <a:blip r:embed="rId2"/>
          <a:srcRect l="-7996" r="-7996"/>
          <a:stretch>
            <a:fillRect/>
          </a:stretch>
        </p:blip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Nazi Propaganda: “Long Live Germany!”  </a:t>
            </a:r>
            <a:endParaRPr lang="en-US" dirty="0"/>
          </a:p>
        </p:txBody>
      </p:sp>
      <p:pic>
        <p:nvPicPr>
          <p:cNvPr id="4" name="Content Placeholder 3" descr="hitlerprop.jpg"/>
          <p:cNvPicPr>
            <a:picLocks noGrp="1" noChangeAspect="1"/>
          </p:cNvPicPr>
          <p:nvPr>
            <p:ph idx="1"/>
          </p:nvPr>
        </p:nvPicPr>
        <p:blipFill>
          <a:blip r:embed="rId2"/>
          <a:srcRect l="-40635" r="-40635"/>
          <a:stretch>
            <a:fillRect/>
          </a:stretch>
        </p:blip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Hitler Youth: “Youth serves the Leader” </a:t>
            </a:r>
            <a:endParaRPr lang="en-US" dirty="0"/>
          </a:p>
        </p:txBody>
      </p:sp>
      <p:pic>
        <p:nvPicPr>
          <p:cNvPr id="4" name="Content Placeholder 3" descr="hitleryouth.jpg"/>
          <p:cNvPicPr>
            <a:picLocks noGrp="1" noChangeAspect="1"/>
          </p:cNvPicPr>
          <p:nvPr>
            <p:ph idx="1"/>
          </p:nvPr>
        </p:nvPicPr>
        <p:blipFill>
          <a:blip r:embed="rId2"/>
          <a:srcRect l="-61874" r="-61874"/>
          <a:stretch>
            <a:fillRect/>
          </a:stretch>
        </p:blipFill>
        <p:spPr>
          <a:xfrm>
            <a:off x="-504134" y="1447800"/>
            <a:ext cx="7498080" cy="4800600"/>
          </a:xfrm>
        </p:spPr>
      </p:pic>
      <p:pic>
        <p:nvPicPr>
          <p:cNvPr id="5" name="Picture 4" descr="hitler-youth.jpg"/>
          <p:cNvPicPr>
            <a:picLocks noChangeAspect="1"/>
          </p:cNvPicPr>
          <p:nvPr/>
        </p:nvPicPr>
        <p:blipFill>
          <a:blip r:embed="rId3"/>
          <a:stretch>
            <a:fillRect/>
          </a:stretch>
        </p:blipFill>
        <p:spPr>
          <a:xfrm>
            <a:off x="5133396" y="2038350"/>
            <a:ext cx="3721100" cy="27813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White Rose Resistance, all executed </a:t>
            </a:r>
            <a:endParaRPr lang="en-US" dirty="0"/>
          </a:p>
        </p:txBody>
      </p:sp>
      <p:pic>
        <p:nvPicPr>
          <p:cNvPr id="4" name="Content Placeholder 3" descr="scholl.jpg"/>
          <p:cNvPicPr>
            <a:picLocks noGrp="1" noChangeAspect="1"/>
          </p:cNvPicPr>
          <p:nvPr>
            <p:ph idx="1"/>
          </p:nvPr>
        </p:nvPicPr>
        <p:blipFill>
          <a:blip r:embed="rId2"/>
          <a:srcRect l="-5442" r="-5442"/>
          <a:stretch>
            <a:fillRect/>
          </a:stretch>
        </p:blip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Specific Characteristics of Nazism </a:t>
            </a:r>
            <a:endParaRPr lang="en-US" dirty="0"/>
          </a:p>
        </p:txBody>
      </p:sp>
      <p:sp>
        <p:nvSpPr>
          <p:cNvPr id="3" name="Content Placeholder 2"/>
          <p:cNvSpPr>
            <a:spLocks noGrp="1"/>
          </p:cNvSpPr>
          <p:nvPr>
            <p:ph idx="1"/>
          </p:nvPr>
        </p:nvSpPr>
        <p:spPr/>
        <p:txBody>
          <a:bodyPr/>
          <a:lstStyle/>
          <a:p>
            <a:r>
              <a:rPr lang="en-US" dirty="0" smtClean="0"/>
              <a:t>Anti-</a:t>
            </a:r>
            <a:r>
              <a:rPr lang="en-US" dirty="0" err="1" smtClean="0"/>
              <a:t>semitism</a:t>
            </a:r>
            <a:r>
              <a:rPr lang="en-US" dirty="0" smtClean="0"/>
              <a:t> </a:t>
            </a:r>
          </a:p>
          <a:p>
            <a:r>
              <a:rPr lang="en-US" dirty="0" smtClean="0"/>
              <a:t>Volk</a:t>
            </a:r>
          </a:p>
          <a:p>
            <a:r>
              <a:rPr lang="en-US" dirty="0" smtClean="0"/>
              <a:t>Lebensraum </a:t>
            </a:r>
          </a:p>
          <a:p>
            <a:r>
              <a:rPr lang="en-US" dirty="0" smtClean="0"/>
              <a:t>Aryan </a:t>
            </a:r>
          </a:p>
          <a:p>
            <a:r>
              <a:rPr lang="en-US" dirty="0" smtClean="0"/>
              <a:t>Other racial attitudes </a:t>
            </a:r>
          </a:p>
          <a:p>
            <a:pPr lvl="1"/>
            <a:r>
              <a:rPr lang="en-US" dirty="0" smtClean="0"/>
              <a:t>Poles, gypsies </a:t>
            </a:r>
          </a:p>
          <a:p>
            <a:pPr lvl="1"/>
            <a:r>
              <a:rPr lang="en-US" dirty="0" smtClean="0"/>
              <a:t>Jehovah’s Witnesses, homosexuals, mentally disabled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“Aryan Family”</a:t>
            </a:r>
            <a:endParaRPr lang="en-US" dirty="0"/>
          </a:p>
        </p:txBody>
      </p:sp>
      <p:pic>
        <p:nvPicPr>
          <p:cNvPr id="4" name="Content Placeholder 3" descr="aryan-family-neues-volk.jpg"/>
          <p:cNvPicPr>
            <a:picLocks noGrp="1" noChangeAspect="1"/>
          </p:cNvPicPr>
          <p:nvPr>
            <p:ph idx="1"/>
          </p:nvPr>
        </p:nvPicPr>
        <p:blipFill>
          <a:blip r:embed="rId2"/>
          <a:srcRect l="-60289" r="-60289"/>
          <a:stretch>
            <a:fillRect/>
          </a:stretch>
        </p:blip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a:t>
            </a:r>
            <a:r>
              <a:rPr lang="en-US" dirty="0" err="1" smtClean="0"/>
              <a:t>semitism</a:t>
            </a:r>
            <a:r>
              <a:rPr lang="en-US" dirty="0" smtClean="0"/>
              <a:t>: “The eternal Jew” </a:t>
            </a:r>
            <a:endParaRPr lang="en-US" dirty="0"/>
          </a:p>
        </p:txBody>
      </p:sp>
      <p:pic>
        <p:nvPicPr>
          <p:cNvPr id="4" name="Content Placeholder 3" descr="antisemitism.jpg"/>
          <p:cNvPicPr>
            <a:picLocks noGrp="1" noChangeAspect="1"/>
          </p:cNvPicPr>
          <p:nvPr>
            <p:ph idx="1"/>
          </p:nvPr>
        </p:nvPicPr>
        <p:blipFill>
          <a:blip r:embed="rId2"/>
          <a:srcRect l="-58376" r="-58376"/>
          <a:stretch>
            <a:fillRect/>
          </a:stretch>
        </p:blip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anti-</a:t>
            </a:r>
            <a:r>
              <a:rPr lang="en-US" dirty="0" err="1" smtClean="0"/>
              <a:t>semitism</a:t>
            </a:r>
            <a:r>
              <a:rPr lang="en-US" dirty="0" smtClean="0"/>
              <a:t>? </a:t>
            </a:r>
            <a:endParaRPr lang="en-US" dirty="0"/>
          </a:p>
        </p:txBody>
      </p:sp>
      <p:sp>
        <p:nvSpPr>
          <p:cNvPr id="3" name="Content Placeholder 2"/>
          <p:cNvSpPr>
            <a:spLocks noGrp="1"/>
          </p:cNvSpPr>
          <p:nvPr>
            <p:ph idx="1"/>
          </p:nvPr>
        </p:nvSpPr>
        <p:spPr/>
        <p:txBody>
          <a:bodyPr/>
          <a:lstStyle/>
          <a:p>
            <a:r>
              <a:rPr lang="en-US" dirty="0" smtClean="0"/>
              <a:t>Connected with:</a:t>
            </a:r>
          </a:p>
          <a:p>
            <a:pPr lvl="1"/>
            <a:r>
              <a:rPr lang="en-US" dirty="0" smtClean="0"/>
              <a:t>Communism </a:t>
            </a:r>
          </a:p>
          <a:p>
            <a:pPr lvl="1"/>
            <a:r>
              <a:rPr lang="en-US" dirty="0" smtClean="0"/>
              <a:t>Money lending/banking  </a:t>
            </a:r>
          </a:p>
          <a:p>
            <a:pPr lvl="1"/>
            <a:r>
              <a:rPr lang="en-US" dirty="0" smtClean="0"/>
              <a:t>Christian anti-Jewish history </a:t>
            </a:r>
          </a:p>
          <a:p>
            <a:pPr lvl="1"/>
            <a:r>
              <a:rPr lang="en-US" dirty="0" smtClean="0"/>
              <a:t>“New” ideas </a:t>
            </a:r>
          </a:p>
          <a:p>
            <a:pPr lvl="2"/>
            <a:r>
              <a:rPr lang="en-US" dirty="0" smtClean="0"/>
              <a:t>Sexual freedom </a:t>
            </a:r>
          </a:p>
          <a:p>
            <a:pPr lvl="2"/>
            <a:r>
              <a:rPr lang="en-US" dirty="0" smtClean="0"/>
              <a:t>Einstein </a:t>
            </a:r>
          </a:p>
          <a:p>
            <a:pPr lvl="2"/>
            <a:r>
              <a:rPr lang="en-US" dirty="0" smtClean="0"/>
              <a:t>Modern art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a:t>
            </a:r>
            <a:endParaRPr lang="en-US" dirty="0"/>
          </a:p>
        </p:txBody>
      </p:sp>
      <p:sp>
        <p:nvSpPr>
          <p:cNvPr id="3" name="Content Placeholder 2"/>
          <p:cNvSpPr>
            <a:spLocks noGrp="1"/>
          </p:cNvSpPr>
          <p:nvPr>
            <p:ph idx="1"/>
          </p:nvPr>
        </p:nvSpPr>
        <p:spPr/>
        <p:txBody>
          <a:bodyPr/>
          <a:lstStyle/>
          <a:p>
            <a:r>
              <a:rPr lang="en-US" dirty="0" smtClean="0"/>
              <a:t>1933: Sterilization Laws </a:t>
            </a:r>
          </a:p>
          <a:p>
            <a:r>
              <a:rPr lang="en-US" dirty="0" smtClean="0"/>
              <a:t>1935: Nuremberg Laws </a:t>
            </a:r>
          </a:p>
          <a:p>
            <a:pPr lvl="1"/>
            <a:r>
              <a:rPr lang="en-US" dirty="0" smtClean="0"/>
              <a:t>German Jews no longer citizens, cannot marry “Aryans” </a:t>
            </a:r>
          </a:p>
          <a:p>
            <a:r>
              <a:rPr lang="en-US" dirty="0" smtClean="0"/>
              <a:t>1937: Jewish businesses taken</a:t>
            </a:r>
          </a:p>
          <a:p>
            <a:r>
              <a:rPr lang="en-US" dirty="0" smtClean="0"/>
              <a:t>1938: </a:t>
            </a:r>
            <a:r>
              <a:rPr lang="en-US" dirty="0" err="1" smtClean="0"/>
              <a:t>Kristallnacht</a:t>
            </a:r>
            <a:r>
              <a:rPr lang="en-US" dirty="0" smtClean="0"/>
              <a:t>, “Night of Broken Glass”</a:t>
            </a:r>
          </a:p>
          <a:p>
            <a:r>
              <a:rPr lang="en-US" dirty="0" smtClean="0"/>
              <a:t>1939: Deportation to concentration camps begins; euthanasia of “unfit”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Interwar Years </a:t>
            </a:r>
            <a:endParaRPr lang="en-US" dirty="0"/>
          </a:p>
        </p:txBody>
      </p:sp>
      <p:sp>
        <p:nvSpPr>
          <p:cNvPr id="3" name="Content Placeholder 2"/>
          <p:cNvSpPr>
            <a:spLocks noGrp="1"/>
          </p:cNvSpPr>
          <p:nvPr>
            <p:ph idx="1"/>
          </p:nvPr>
        </p:nvSpPr>
        <p:spPr/>
        <p:txBody>
          <a:bodyPr/>
          <a:lstStyle/>
          <a:p>
            <a:r>
              <a:rPr lang="en-US" dirty="0" smtClean="0"/>
              <a:t>A time of contradictions…</a:t>
            </a:r>
          </a:p>
          <a:p>
            <a:pPr>
              <a:buNone/>
            </a:pPr>
            <a:endParaRPr lang="en-US" dirty="0" smtClean="0"/>
          </a:p>
          <a:p>
            <a:pPr lvl="1"/>
            <a:r>
              <a:rPr lang="en-US" dirty="0" smtClean="0"/>
              <a:t>Tensions between old and new </a:t>
            </a:r>
          </a:p>
          <a:p>
            <a:pPr lvl="1"/>
            <a:r>
              <a:rPr lang="en-US" dirty="0" smtClean="0"/>
              <a:t>Mood of optimism and anxiety </a:t>
            </a:r>
          </a:p>
          <a:p>
            <a:pPr lvl="1"/>
            <a:endParaRPr lang="en-US" dirty="0" smtClean="0"/>
          </a:p>
          <a:p>
            <a:pPr lvl="1"/>
            <a:r>
              <a:rPr lang="en-US" dirty="0" smtClean="0"/>
              <a:t>How do we get from WWI to WWII?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Dictatorships  </a:t>
            </a:r>
            <a:endParaRPr lang="en-US" dirty="0"/>
          </a:p>
        </p:txBody>
      </p:sp>
      <p:sp>
        <p:nvSpPr>
          <p:cNvPr id="3" name="Content Placeholder 2"/>
          <p:cNvSpPr>
            <a:spLocks noGrp="1"/>
          </p:cNvSpPr>
          <p:nvPr>
            <p:ph idx="1"/>
          </p:nvPr>
        </p:nvSpPr>
        <p:spPr/>
        <p:txBody>
          <a:bodyPr/>
          <a:lstStyle/>
          <a:p>
            <a:r>
              <a:rPr lang="en-US" dirty="0" smtClean="0"/>
              <a:t>Peron in Argentina </a:t>
            </a:r>
          </a:p>
          <a:p>
            <a:r>
              <a:rPr lang="en-US" dirty="0" smtClean="0"/>
              <a:t>Franco in Spain</a:t>
            </a:r>
          </a:p>
          <a:p>
            <a:r>
              <a:rPr lang="en-US" dirty="0" smtClean="0"/>
              <a:t>Eastern European dictatorships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#19</a:t>
            </a:r>
            <a:endParaRPr lang="en-US" dirty="0"/>
          </a:p>
        </p:txBody>
      </p:sp>
      <p:sp>
        <p:nvSpPr>
          <p:cNvPr id="3" name="Content Placeholder 2"/>
          <p:cNvSpPr>
            <a:spLocks noGrp="1"/>
          </p:cNvSpPr>
          <p:nvPr>
            <p:ph idx="1"/>
          </p:nvPr>
        </p:nvSpPr>
        <p:spPr/>
        <p:txBody>
          <a:bodyPr/>
          <a:lstStyle/>
          <a:p>
            <a:r>
              <a:rPr lang="en-US" dirty="0" smtClean="0"/>
              <a:t>Communism </a:t>
            </a:r>
            <a:r>
              <a:rPr lang="en-US" dirty="0" smtClean="0"/>
              <a:t>and fascism are both totalitarian forms of government. What</a:t>
            </a:r>
            <a:r>
              <a:rPr lang="en-US" dirty="0" smtClean="0"/>
              <a:t> is one similarity and one difference? </a:t>
            </a:r>
          </a:p>
          <a:p>
            <a:endParaRPr lang="en-US" dirty="0" smtClean="0"/>
          </a:p>
          <a:p>
            <a:r>
              <a:rPr lang="en-US" dirty="0" smtClean="0"/>
              <a:t>Remember:</a:t>
            </a:r>
          </a:p>
          <a:p>
            <a:pPr lvl="1"/>
            <a:r>
              <a:rPr lang="en-US" dirty="0" smtClean="0"/>
              <a:t>Communism (USSR, Stalin) </a:t>
            </a:r>
          </a:p>
          <a:p>
            <a:pPr lvl="1"/>
            <a:r>
              <a:rPr lang="en-US" dirty="0" smtClean="0"/>
              <a:t>Fascism (Mussolini’s Italy, Nazi Germany) </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Fascism and Communism </a:t>
            </a:r>
            <a:endParaRPr lang="en-US" dirty="0"/>
          </a:p>
        </p:txBody>
      </p:sp>
      <p:pic>
        <p:nvPicPr>
          <p:cNvPr id="4" name="Content Placeholder 3" descr="hitler_stalin.jpg"/>
          <p:cNvPicPr>
            <a:picLocks noGrp="1" noChangeAspect="1"/>
          </p:cNvPicPr>
          <p:nvPr>
            <p:ph idx="1"/>
          </p:nvPr>
        </p:nvPicPr>
        <p:blipFill>
          <a:blip r:embed="rId2"/>
          <a:srcRect l="-3895" r="-3895"/>
          <a:stretch>
            <a:fillRect/>
          </a:stretch>
        </p:blip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 20</a:t>
            </a:r>
            <a:endParaRPr lang="en-US" dirty="0"/>
          </a:p>
        </p:txBody>
      </p:sp>
      <p:sp>
        <p:nvSpPr>
          <p:cNvPr id="3" name="Content Placeholder 2"/>
          <p:cNvSpPr>
            <a:spLocks noGrp="1"/>
          </p:cNvSpPr>
          <p:nvPr>
            <p:ph idx="1"/>
          </p:nvPr>
        </p:nvSpPr>
        <p:spPr/>
        <p:txBody>
          <a:bodyPr/>
          <a:lstStyle/>
          <a:p>
            <a:r>
              <a:rPr lang="en-US" dirty="0" smtClean="0"/>
              <a:t>Give your opinion…</a:t>
            </a:r>
          </a:p>
          <a:p>
            <a:pPr lvl="1"/>
            <a:r>
              <a:rPr lang="en-US" dirty="0" smtClean="0"/>
              <a:t>Do you think fascism could happen here in the United States?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Essential Questions </a:t>
            </a:r>
            <a:endParaRPr lang="en-US" dirty="0"/>
          </a:p>
        </p:txBody>
      </p:sp>
      <p:sp>
        <p:nvSpPr>
          <p:cNvPr id="3" name="Content Placeholder 2"/>
          <p:cNvSpPr>
            <a:spLocks noGrp="1"/>
          </p:cNvSpPr>
          <p:nvPr>
            <p:ph idx="1"/>
          </p:nvPr>
        </p:nvSpPr>
        <p:spPr/>
        <p:txBody>
          <a:bodyPr/>
          <a:lstStyle/>
          <a:p>
            <a:r>
              <a:rPr lang="en-US" dirty="0" smtClean="0"/>
              <a:t>How did new scientific ideas challenge old beliefs?</a:t>
            </a:r>
          </a:p>
          <a:p>
            <a:r>
              <a:rPr lang="en-US" dirty="0" smtClean="0"/>
              <a:t>Why did philosophers begin to question old thinking?</a:t>
            </a:r>
          </a:p>
          <a:p>
            <a:r>
              <a:rPr lang="en-US" dirty="0" smtClean="0"/>
              <a:t>What were the new styles in art, music, and literature?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Presentation Questions </a:t>
            </a:r>
            <a:endParaRPr lang="en-US" dirty="0"/>
          </a:p>
        </p:txBody>
      </p:sp>
      <p:sp>
        <p:nvSpPr>
          <p:cNvPr id="3" name="Content Placeholder 2"/>
          <p:cNvSpPr>
            <a:spLocks noGrp="1"/>
          </p:cNvSpPr>
          <p:nvPr>
            <p:ph idx="1"/>
          </p:nvPr>
        </p:nvSpPr>
        <p:spPr/>
        <p:txBody>
          <a:bodyPr/>
          <a:lstStyle/>
          <a:p>
            <a:r>
              <a:rPr lang="en-US" dirty="0" smtClean="0"/>
              <a:t>Based on your documents, what </a:t>
            </a:r>
            <a:r>
              <a:rPr lang="en-US" b="1" dirty="0" smtClean="0"/>
              <a:t>inferences </a:t>
            </a:r>
            <a:r>
              <a:rPr lang="en-US" dirty="0" smtClean="0"/>
              <a:t>can you make about the attitude and ideas of this time period? If the document is from the 1920s or 1930s, how might World War I have influenced its message? </a:t>
            </a:r>
          </a:p>
          <a:p>
            <a:r>
              <a:rPr lang="en-US" dirty="0" smtClean="0"/>
              <a:t>How do your documents demonstrate “revolutionary” ideas or changes?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Terms to Know: </a:t>
            </a:r>
            <a:endParaRPr lang="en-US" dirty="0"/>
          </a:p>
        </p:txBody>
      </p:sp>
      <p:sp>
        <p:nvSpPr>
          <p:cNvPr id="3" name="Content Placeholder 2"/>
          <p:cNvSpPr>
            <a:spLocks noGrp="1"/>
          </p:cNvSpPr>
          <p:nvPr>
            <p:ph idx="1"/>
          </p:nvPr>
        </p:nvSpPr>
        <p:spPr/>
        <p:txBody>
          <a:bodyPr/>
          <a:lstStyle/>
          <a:p>
            <a:r>
              <a:rPr lang="en-US" dirty="0" smtClean="0"/>
              <a:t>Existentialism </a:t>
            </a:r>
          </a:p>
          <a:p>
            <a:r>
              <a:rPr lang="en-US" dirty="0" smtClean="0"/>
              <a:t>Surrealism </a:t>
            </a:r>
          </a:p>
          <a:p>
            <a:r>
              <a:rPr lang="en-US" dirty="0" smtClean="0"/>
              <a:t>Suffrage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#16</a:t>
            </a:r>
            <a:endParaRPr lang="en-US" dirty="0"/>
          </a:p>
        </p:txBody>
      </p:sp>
      <p:sp>
        <p:nvSpPr>
          <p:cNvPr id="3" name="Content Placeholder 2"/>
          <p:cNvSpPr>
            <a:spLocks noGrp="1"/>
          </p:cNvSpPr>
          <p:nvPr>
            <p:ph idx="1"/>
          </p:nvPr>
        </p:nvSpPr>
        <p:spPr/>
        <p:txBody>
          <a:bodyPr/>
          <a:lstStyle/>
          <a:p>
            <a:pPr>
              <a:buNone/>
            </a:pPr>
            <a:r>
              <a:rPr lang="en-US" dirty="0" smtClean="0"/>
              <a:t>List one revolutionary change in art, science, literature, or society from yesterday’s class. </a:t>
            </a:r>
          </a:p>
          <a:p>
            <a:pPr>
              <a:buNone/>
            </a:pPr>
            <a:r>
              <a:rPr lang="en-US" dirty="0" smtClean="0"/>
              <a:t>How might these radical and revolutionary changes be threatening to those who want to go back to the way the world used to be? Predict what you think might happen in some European countries in the 1930s in response to these changes.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Germany in the 1920s</a:t>
            </a:r>
            <a:endParaRPr lang="en-US" dirty="0"/>
          </a:p>
        </p:txBody>
      </p:sp>
      <p:sp>
        <p:nvSpPr>
          <p:cNvPr id="3" name="Content Placeholder 2"/>
          <p:cNvSpPr>
            <a:spLocks noGrp="1"/>
          </p:cNvSpPr>
          <p:nvPr>
            <p:ph idx="1"/>
          </p:nvPr>
        </p:nvSpPr>
        <p:spPr/>
        <p:txBody>
          <a:bodyPr/>
          <a:lstStyle/>
          <a:p>
            <a:r>
              <a:rPr lang="en-US" dirty="0" smtClean="0"/>
              <a:t>Weimar Republic blamed </a:t>
            </a:r>
          </a:p>
          <a:p>
            <a:r>
              <a:rPr lang="en-US" dirty="0" smtClean="0"/>
              <a:t>Hyperinflation </a:t>
            </a:r>
          </a:p>
          <a:p>
            <a:r>
              <a:rPr lang="en-US" dirty="0" smtClean="0"/>
              <a:t>Dawes Plan helps</a:t>
            </a:r>
          </a:p>
          <a:p>
            <a:pPr lvl="1"/>
            <a:r>
              <a:rPr lang="en-US" dirty="0" smtClean="0"/>
              <a:t>US sends money to Germany, decides on a more reasonable plan for reparations </a:t>
            </a:r>
          </a:p>
          <a:p>
            <a:r>
              <a:rPr lang="en-US" dirty="0" smtClean="0"/>
              <a:t>Bad economy makes people want strong leaders</a:t>
            </a:r>
          </a:p>
          <a:p>
            <a:pPr lvl="1"/>
            <a:r>
              <a:rPr lang="en-US" dirty="0" smtClean="0"/>
              <a:t>Threatens democratic governments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Depression </a:t>
            </a:r>
            <a:endParaRPr lang="en-US" dirty="0"/>
          </a:p>
        </p:txBody>
      </p:sp>
      <p:sp>
        <p:nvSpPr>
          <p:cNvPr id="3" name="Content Placeholder 2"/>
          <p:cNvSpPr>
            <a:spLocks noGrp="1"/>
          </p:cNvSpPr>
          <p:nvPr>
            <p:ph idx="1"/>
          </p:nvPr>
        </p:nvSpPr>
        <p:spPr/>
        <p:txBody>
          <a:bodyPr/>
          <a:lstStyle/>
          <a:p>
            <a:r>
              <a:rPr lang="en-US" dirty="0" smtClean="0"/>
              <a:t>Begins in the United States </a:t>
            </a:r>
          </a:p>
          <a:p>
            <a:r>
              <a:rPr lang="en-US" dirty="0" smtClean="0"/>
              <a:t>Long term problems:</a:t>
            </a:r>
          </a:p>
          <a:p>
            <a:pPr lvl="2"/>
            <a:r>
              <a:rPr lang="en-US" dirty="0" smtClean="0"/>
              <a:t>Most Americans could not afford goods</a:t>
            </a:r>
          </a:p>
          <a:p>
            <a:pPr lvl="2"/>
            <a:r>
              <a:rPr lang="en-US" dirty="0" smtClean="0"/>
              <a:t>Farmers in debt</a:t>
            </a:r>
          </a:p>
          <a:p>
            <a:r>
              <a:rPr lang="en-US" dirty="0" smtClean="0"/>
              <a:t>1929: Stock Market Crash</a:t>
            </a:r>
          </a:p>
          <a:p>
            <a:r>
              <a:rPr lang="en-US" dirty="0" smtClean="0"/>
              <a:t>Depression spreads around the world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10206</TotalTime>
  <Words>925</Words>
  <Application>Microsoft Macintosh PowerPoint</Application>
  <PresentationFormat>On-screen Show (4:3)</PresentationFormat>
  <Paragraphs>130</Paragraphs>
  <Slides>34</Slides>
  <Notes>0</Notes>
  <HiddenSlides>0</HiddenSlides>
  <MMClips>0</MMClips>
  <ScaleCrop>false</ScaleCrop>
  <HeadingPairs>
    <vt:vector size="4" baseType="variant">
      <vt:variant>
        <vt:lpstr>Design Template</vt:lpstr>
      </vt:variant>
      <vt:variant>
        <vt:i4>1</vt:i4>
      </vt:variant>
      <vt:variant>
        <vt:lpstr>Slide Titles</vt:lpstr>
      </vt:variant>
      <vt:variant>
        <vt:i4>34</vt:i4>
      </vt:variant>
    </vt:vector>
  </HeadingPairs>
  <TitlesOfParts>
    <vt:vector size="35" baseType="lpstr">
      <vt:lpstr>Solstice</vt:lpstr>
      <vt:lpstr>Years of Crisis: The Interwar Period </vt:lpstr>
      <vt:lpstr>Journal #15</vt:lpstr>
      <vt:lpstr>The Interwar Years </vt:lpstr>
      <vt:lpstr>Today’s Essential Questions </vt:lpstr>
      <vt:lpstr>Group Presentation Questions </vt:lpstr>
      <vt:lpstr>Important Terms to Know: </vt:lpstr>
      <vt:lpstr>Journal #16</vt:lpstr>
      <vt:lpstr>Germany in the 1920s</vt:lpstr>
      <vt:lpstr>Great Depression </vt:lpstr>
      <vt:lpstr>Stock Market </vt:lpstr>
      <vt:lpstr>Journal #17 </vt:lpstr>
      <vt:lpstr>Competing ideologies of the 20th century </vt:lpstr>
      <vt:lpstr>Isms </vt:lpstr>
      <vt:lpstr>Totalitarianism </vt:lpstr>
      <vt:lpstr>Fascism </vt:lpstr>
      <vt:lpstr>Nazism </vt:lpstr>
      <vt:lpstr>As you watch each video…</vt:lpstr>
      <vt:lpstr>Fascism </vt:lpstr>
      <vt:lpstr>Journal #18</vt:lpstr>
      <vt:lpstr>Review! </vt:lpstr>
      <vt:lpstr>Mussolini, Italy </vt:lpstr>
      <vt:lpstr>Nazi Propaganda: “Long Live Germany!”  </vt:lpstr>
      <vt:lpstr>Hitler Youth: “Youth serves the Leader” </vt:lpstr>
      <vt:lpstr>White Rose Resistance, all executed </vt:lpstr>
      <vt:lpstr>Specific Characteristics of Nazism </vt:lpstr>
      <vt:lpstr>“Aryan Family”</vt:lpstr>
      <vt:lpstr>Anti-semitism: “The eternal Jew” </vt:lpstr>
      <vt:lpstr>Why anti-semitism? </vt:lpstr>
      <vt:lpstr>Timeline </vt:lpstr>
      <vt:lpstr>Other Dictatorships  </vt:lpstr>
      <vt:lpstr>Journal #19</vt:lpstr>
      <vt:lpstr>Comparing Fascism and Communism </vt:lpstr>
      <vt:lpstr>Journal # 20</vt:lpstr>
      <vt:lpstr>Review </vt:lpstr>
    </vt:vector>
  </TitlesOfParts>
  <Company>VRHS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Years of Crisis: The Interwar Period </dc:title>
  <dc:creator>Allison Hopkins</dc:creator>
  <cp:lastModifiedBy>Allison Hopkins</cp:lastModifiedBy>
  <cp:revision>109</cp:revision>
  <dcterms:created xsi:type="dcterms:W3CDTF">2011-10-09T21:38:16Z</dcterms:created>
  <dcterms:modified xsi:type="dcterms:W3CDTF">2011-10-14T14:26:40Z</dcterms:modified>
</cp:coreProperties>
</file>